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39"/>
  </p:notesMasterIdLst>
  <p:handoutMasterIdLst>
    <p:handoutMasterId r:id="rId40"/>
  </p:handoutMasterIdLst>
  <p:sldIdLst>
    <p:sldId id="262" r:id="rId5"/>
    <p:sldId id="280" r:id="rId6"/>
    <p:sldId id="293" r:id="rId7"/>
    <p:sldId id="294" r:id="rId8"/>
    <p:sldId id="285" r:id="rId9"/>
    <p:sldId id="312" r:id="rId10"/>
    <p:sldId id="284" r:id="rId11"/>
    <p:sldId id="279" r:id="rId12"/>
    <p:sldId id="275" r:id="rId13"/>
    <p:sldId id="305" r:id="rId14"/>
    <p:sldId id="286" r:id="rId15"/>
    <p:sldId id="299" r:id="rId16"/>
    <p:sldId id="300" r:id="rId17"/>
    <p:sldId id="297" r:id="rId18"/>
    <p:sldId id="298" r:id="rId19"/>
    <p:sldId id="303" r:id="rId20"/>
    <p:sldId id="304" r:id="rId21"/>
    <p:sldId id="314" r:id="rId22"/>
    <p:sldId id="301" r:id="rId23"/>
    <p:sldId id="306" r:id="rId24"/>
    <p:sldId id="307" r:id="rId25"/>
    <p:sldId id="308" r:id="rId26"/>
    <p:sldId id="274" r:id="rId27"/>
    <p:sldId id="287" r:id="rId28"/>
    <p:sldId id="302" r:id="rId29"/>
    <p:sldId id="311" r:id="rId30"/>
    <p:sldId id="310" r:id="rId31"/>
    <p:sldId id="313" r:id="rId32"/>
    <p:sldId id="277" r:id="rId33"/>
    <p:sldId id="309" r:id="rId34"/>
    <p:sldId id="290" r:id="rId35"/>
    <p:sldId id="278" r:id="rId36"/>
    <p:sldId id="289" r:id="rId37"/>
    <p:sldId id="296" r:id="rId38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567928-1FF8-446F-AC94-CCE055D4AF6D}" v="18" dt="2024-06-29T12:37:23.442"/>
    <p1510:client id="{9FA381EF-37FE-4677-B344-0C2963EAD99C}" v="870" dt="2024-06-29T12:32:07.286"/>
  </p1510:revLst>
</p1510:revInfo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40"/>
        <p:guide orient="horz" pos="216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F0A5044-5D21-4E60-8A7F-C316C1C66197}" type="datetime1">
              <a:rPr lang="pl-PL" smtClean="0"/>
              <a:t>25.04.2025</a:t>
            </a:fld>
            <a:endParaRPr lang="pl-PL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98501B-77B5-4365-9881-C6E19A3C1E4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FA34B2E-8644-4995-9565-76649779D76C}" type="datetime1">
              <a:rPr lang="pl-PL" noProof="0" smtClean="0"/>
              <a:t>25.04.2025</a:t>
            </a:fld>
            <a:endParaRPr lang="pl-PL" noProof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8BD8E7-1312-41F3-99C4-6DA5AF891969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0768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2881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6252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2840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4807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3763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574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8" name="Prostokąt 7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02597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A150D12-57E5-4B9E-80D0-4EE36AA2718B}" type="datetime1">
              <a:rPr lang="pl-PL" noProof="0" smtClean="0"/>
              <a:t>25.04.2025</a:t>
            </a:fld>
            <a:endParaRPr lang="pl-P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77354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rtl="0"/>
            <a:fld id="{EA150D12-57E5-4B9E-80D0-4EE36AA2718B}" type="datetime1">
              <a:rPr lang="pl-PL" noProof="0" smtClean="0"/>
              <a:t>25.04.2025</a:t>
            </a:fld>
            <a:endParaRPr lang="pl-P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rtl="0"/>
            <a:fld id="{E31375A4-56A4-47D6-9801-1991572033F7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7386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rtl="0"/>
            <a:fld id="{EA150D12-57E5-4B9E-80D0-4EE36AA2718B}" type="datetime1">
              <a:rPr lang="pl-PL" noProof="0" smtClean="0"/>
              <a:t>25.04.2025</a:t>
            </a:fld>
            <a:endParaRPr lang="pl-P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rtl="0"/>
            <a:fld id="{E31375A4-56A4-47D6-9801-1991572033F7}" type="slidenum">
              <a:rPr lang="pl-PL" noProof="0" smtClean="0"/>
              <a:pPr rtl="0"/>
              <a:t>‹#›</a:t>
            </a:fld>
            <a:endParaRPr lang="pl-PL" noProof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530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rtl="0"/>
            <a:fld id="{EA150D12-57E5-4B9E-80D0-4EE36AA2718B}" type="datetime1">
              <a:rPr lang="pl-PL" noProof="0" smtClean="0"/>
              <a:t>25.04.2025</a:t>
            </a:fld>
            <a:endParaRPr lang="pl-P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rtl="0"/>
            <a:fld id="{E31375A4-56A4-47D6-9801-1991572033F7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80369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A150D12-57E5-4B9E-80D0-4EE36AA2718B}" type="datetime1">
              <a:rPr lang="pl-PL" noProof="0" smtClean="0"/>
              <a:t>25.04.2025</a:t>
            </a:fld>
            <a:endParaRPr lang="pl-PL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1411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A150D12-57E5-4B9E-80D0-4EE36AA2718B}" type="datetime1">
              <a:rPr lang="pl-PL" noProof="0" smtClean="0"/>
              <a:t>25.04.2025</a:t>
            </a:fld>
            <a:endParaRPr lang="pl-PL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29223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11CDAC7-5873-4C0A-B073-6CD70AEFB25C}" type="datetime1">
              <a:rPr lang="pl-PL" noProof="0" smtClean="0"/>
              <a:t>25.04.2025</a:t>
            </a:fld>
            <a:endParaRPr lang="pl-PL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64264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 rtl="0"/>
            <a:fld id="{9DD4D486-30B1-4242-ABA7-BE94F24A91E9}" type="datetime1">
              <a:rPr lang="pl-PL" noProof="0" smtClean="0"/>
              <a:t>25.04.2025</a:t>
            </a:fld>
            <a:endParaRPr lang="pl-PL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6405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ajd tytułowy z obrazam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9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3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4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4197194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agłówek sekcji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rtlCol="0"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-PL" noProof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8C204E5-6846-42BE-B8BD-678ABCFBF75B}" type="datetime1">
              <a:rPr lang="pl-PL" noProof="0" smtClean="0"/>
              <a:t>25.04.2025</a:t>
            </a:fld>
            <a:endParaRPr lang="pl-PL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213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rtlCol="0" anchor="b">
            <a:normAutofit/>
          </a:bodyPr>
          <a:lstStyle>
            <a:lvl1pPr>
              <a:defRPr sz="3000"/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BBD856-1FCE-4F35-BE11-5C8635651F13}" type="datetime1">
              <a:rPr lang="pl-PL" noProof="0" smtClean="0"/>
              <a:t>25.04.2025</a:t>
            </a:fld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6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8" name="Prostokąt 7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63742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BE76121-B2DD-471B-86DD-739058FB9796}" type="datetime1">
              <a:rPr lang="pl-PL" noProof="0" smtClean="0"/>
              <a:t>25.04.2025</a:t>
            </a:fld>
            <a:endParaRPr lang="pl-P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09810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E96ED5D-78FF-45A7-94E9-245FBAC61434}" type="datetime1">
              <a:rPr lang="pl-PL" noProof="0" smtClean="0"/>
              <a:t>25.04.2025</a:t>
            </a:fld>
            <a:endParaRPr lang="pl-PL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91429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CC7AB56-7259-4EBA-821F-BD725752F57F}" type="datetime1">
              <a:rPr lang="pl-PL" noProof="0" smtClean="0"/>
              <a:t>25.04.2025</a:t>
            </a:fld>
            <a:endParaRPr lang="pl-PL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37261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3BBD856-1FCE-4F35-BE11-5C8635651F13}" type="datetime1">
              <a:rPr lang="pl-PL" noProof="0" smtClean="0"/>
              <a:t>25.04.2025</a:t>
            </a:fld>
            <a:endParaRPr lang="pl-PL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/>
              <a:t>Dodaj stopkę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05121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8" name="Prostokąt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72474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A150D12-57E5-4B9E-80D0-4EE36AA2718B}" type="datetime1">
              <a:rPr lang="pl-PL" noProof="0" smtClean="0"/>
              <a:t>25.04.2025</a:t>
            </a:fld>
            <a:endParaRPr lang="pl-PL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l-PL" noProof="0"/>
              <a:t>Dodaj stopkę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pl-PL" noProof="0" smtClean="0"/>
              <a:pPr rtl="0"/>
              <a:t>‹#›</a:t>
            </a:fld>
            <a:endParaRPr lang="pl-PL" noProof="0"/>
          </a:p>
        </p:txBody>
      </p:sp>
      <p:sp>
        <p:nvSpPr>
          <p:cNvPr id="8" name="Prostokąt 7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963670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51" r:id="rId19"/>
    <p:sldLayoutId id="2147483656" r:id="rId20"/>
    <p:sldLayoutId id="2147483657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-PL"/>
              <a:t>Tydzień Promocji zdrowia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405385"/>
          </a:xfrm>
        </p:spPr>
        <p:txBody>
          <a:bodyPr rtlCol="0"/>
          <a:lstStyle/>
          <a:p>
            <a:pPr rtl="0"/>
            <a:r>
              <a:rPr lang="pl-PL"/>
              <a:t>08-14.2024</a:t>
            </a:r>
          </a:p>
        </p:txBody>
      </p:sp>
      <p:pic>
        <p:nvPicPr>
          <p:cNvPr id="15" name="Symbol zastępczy obrazu 14"/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" b="1018"/>
          <a:stretch>
            <a:fillRect/>
          </a:stretch>
        </p:blipFill>
        <p:spPr>
          <a:xfrm>
            <a:off x="-190830" y="44939"/>
            <a:ext cx="5891916" cy="4745038"/>
          </a:xfrm>
        </p:spPr>
      </p:pic>
      <p:pic>
        <p:nvPicPr>
          <p:cNvPr id="18" name="Symbol zastępczy obrazu 17"/>
          <p:cNvPicPr>
            <a:picLocks noGrp="1" noChangeAspect="1"/>
          </p:cNvPicPr>
          <p:nvPr>
            <p:ph type="pic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r="3697"/>
          <a:stretch>
            <a:fillRect/>
          </a:stretch>
        </p:blipFill>
        <p:spPr>
          <a:xfrm>
            <a:off x="5605463" y="-1"/>
            <a:ext cx="6586537" cy="4789977"/>
          </a:xfrm>
        </p:spPr>
      </p:pic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48371D7-0042-D7AC-57B7-32FBB4A8A88C}"/>
              </a:ext>
            </a:extLst>
          </p:cNvPr>
          <p:cNvSpPr txBox="1"/>
          <p:nvPr/>
        </p:nvSpPr>
        <p:spPr>
          <a:xfrm>
            <a:off x="2122099" y="641230"/>
            <a:ext cx="806282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"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Salatkowa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Bąba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Vitaminowa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"</a:t>
            </a:r>
            <a:endParaRPr lang="en-US" sz="3200" b="1" dirty="0">
              <a:ea typeface="Segoe UI Historic"/>
              <a:cs typeface="Segoe UI Historic"/>
            </a:endParaRPr>
          </a:p>
          <a:p>
            <a:pPr algn="ctr"/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-09.04.2024 Reh KRORE</a:t>
            </a:r>
          </a:p>
        </p:txBody>
      </p:sp>
      <p:pic>
        <p:nvPicPr>
          <p:cNvPr id="3" name="Obraz 2" descr="Obraz zawierający osoba, jedzenie, stół, posiłek&#10;&#10;Opis wygenerowany automatycznie">
            <a:extLst>
              <a:ext uri="{FF2B5EF4-FFF2-40B4-BE49-F238E27FC236}">
                <a16:creationId xmlns:a16="http://schemas.microsoft.com/office/drawing/2014/main" id="{963DB9ED-8D9B-E92A-8CE2-6A5DB26D0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12" y="2090468"/>
            <a:ext cx="3086100" cy="4114800"/>
          </a:xfrm>
          <a:prstGeom prst="rect">
            <a:avLst/>
          </a:prstGeom>
        </p:spPr>
      </p:pic>
      <p:pic>
        <p:nvPicPr>
          <p:cNvPr id="4" name="Obraz 3" descr="Obraz zawierający jedzenie, stół, posiłek, osoba&#10;&#10;Opis wygenerowany automatycznie">
            <a:extLst>
              <a:ext uri="{FF2B5EF4-FFF2-40B4-BE49-F238E27FC236}">
                <a16:creationId xmlns:a16="http://schemas.microsoft.com/office/drawing/2014/main" id="{63C13D95-AE24-39BC-83B0-F0346A7E8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50" y="2090468"/>
            <a:ext cx="3086100" cy="4114800"/>
          </a:xfrm>
          <a:prstGeom prst="rect">
            <a:avLst/>
          </a:prstGeom>
        </p:spPr>
      </p:pic>
      <p:pic>
        <p:nvPicPr>
          <p:cNvPr id="5" name="Obraz 4" descr="Obraz zawierający osoba, w pomieszczeniu, jedzenie, zastawa stołowa&#10;&#10;Opis wygenerowany automatycznie">
            <a:extLst>
              <a:ext uri="{FF2B5EF4-FFF2-40B4-BE49-F238E27FC236}">
                <a16:creationId xmlns:a16="http://schemas.microsoft.com/office/drawing/2014/main" id="{0C25FDB3-326B-5A62-81D6-0D7B9915D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118534" y="2608053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6F9CCBE-7DE9-6DA7-5143-20991B376A48}"/>
              </a:ext>
            </a:extLst>
          </p:cNvPr>
          <p:cNvSpPr txBox="1"/>
          <p:nvPr/>
        </p:nvSpPr>
        <p:spPr>
          <a:xfrm>
            <a:off x="3084831" y="709202"/>
            <a:ext cx="601079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b="1"/>
              <a:t>"Zdrowie w kropli soku"</a:t>
            </a:r>
          </a:p>
          <a:p>
            <a:pPr algn="ctr"/>
            <a:r>
              <a:rPr lang="pl-PL" sz="3200" b="1"/>
              <a:t>-11.04.2024 PS KRORE</a:t>
            </a:r>
          </a:p>
        </p:txBody>
      </p:sp>
      <p:pic>
        <p:nvPicPr>
          <p:cNvPr id="3" name="Obraz 2" descr="Obraz zawierający osoba, ubrania, w pomieszczeniu, okno&#10;&#10;Opis wygenerowany automatycznie">
            <a:extLst>
              <a:ext uri="{FF2B5EF4-FFF2-40B4-BE49-F238E27FC236}">
                <a16:creationId xmlns:a16="http://schemas.microsoft.com/office/drawing/2014/main" id="{AD2D9E87-1569-3A5E-E65A-3FCF1481E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97" y="2133600"/>
            <a:ext cx="3084913" cy="4114800"/>
          </a:xfrm>
          <a:prstGeom prst="rect">
            <a:avLst/>
          </a:prstGeom>
        </p:spPr>
      </p:pic>
      <p:pic>
        <p:nvPicPr>
          <p:cNvPr id="4" name="Obraz 3" descr="Obraz zawierający jedzenie, w pomieszczeniu, produkcja, owoce&#10;&#10;Opis wygenerowany automatycznie">
            <a:extLst>
              <a:ext uri="{FF2B5EF4-FFF2-40B4-BE49-F238E27FC236}">
                <a16:creationId xmlns:a16="http://schemas.microsoft.com/office/drawing/2014/main" id="{4C7E2827-B9C9-8F7F-8839-CA883D343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127" y="2133600"/>
            <a:ext cx="3524512" cy="4114800"/>
          </a:xfrm>
          <a:prstGeom prst="rect">
            <a:avLst/>
          </a:prstGeom>
        </p:spPr>
      </p:pic>
      <p:pic>
        <p:nvPicPr>
          <p:cNvPr id="5" name="Obraz 4" descr="Obraz zawierający osoba, jedzenie, stół, posiłek&#10;&#10;Opis wygenerowany automatycznie">
            <a:extLst>
              <a:ext uri="{FF2B5EF4-FFF2-40B4-BE49-F238E27FC236}">
                <a16:creationId xmlns:a16="http://schemas.microsoft.com/office/drawing/2014/main" id="{6767DAF0-5FEF-B6C0-5469-12AFF5040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381" y="2133600"/>
            <a:ext cx="319512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7FFD52E-251F-8383-52B6-A0DD340E3E35}"/>
              </a:ext>
            </a:extLst>
          </p:cNvPr>
          <p:cNvSpPr txBox="1"/>
          <p:nvPr/>
        </p:nvSpPr>
        <p:spPr>
          <a:xfrm>
            <a:off x="2007441" y="237677"/>
            <a:ext cx="817803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b="1" dirty="0"/>
              <a:t>Sałatka owocowa - zajęcia kulinarne </a:t>
            </a:r>
          </a:p>
          <a:p>
            <a:pPr algn="ctr"/>
            <a:r>
              <a:rPr lang="pl-PL" sz="3200" b="1" dirty="0"/>
              <a:t>-09.04.2024 PS KRORE</a:t>
            </a:r>
          </a:p>
        </p:txBody>
      </p:sp>
      <p:pic>
        <p:nvPicPr>
          <p:cNvPr id="3" name="Obraz 2" descr="Obraz zawierający ubrania, osoba, ściana, w pomieszczeniu&#10;&#10;Opis wygenerowany automatycznie">
            <a:extLst>
              <a:ext uri="{FF2B5EF4-FFF2-40B4-BE49-F238E27FC236}">
                <a16:creationId xmlns:a16="http://schemas.microsoft.com/office/drawing/2014/main" id="{1D4B6426-0FA6-13D0-CE2E-4B9030DBB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14" y="1710314"/>
            <a:ext cx="5313672" cy="4335378"/>
          </a:xfrm>
          <a:prstGeom prst="rect">
            <a:avLst/>
          </a:prstGeom>
        </p:spPr>
      </p:pic>
      <p:pic>
        <p:nvPicPr>
          <p:cNvPr id="4" name="Obraz 3" descr="Obraz zawierający osoba, ubrania, w pomieszczeniu, warzywo&#10;&#10;Opis wygenerowany automatycznie">
            <a:extLst>
              <a:ext uri="{FF2B5EF4-FFF2-40B4-BE49-F238E27FC236}">
                <a16:creationId xmlns:a16="http://schemas.microsoft.com/office/drawing/2014/main" id="{D5F31462-A15E-2857-D904-A7CD50B4C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817" y="1710314"/>
            <a:ext cx="3286626" cy="434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7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zastawa stołowa, osoba, stół, w pomieszczeniu&#10;&#10;Opis wygenerowany automatycznie">
            <a:extLst>
              <a:ext uri="{FF2B5EF4-FFF2-40B4-BE49-F238E27FC236}">
                <a16:creationId xmlns:a16="http://schemas.microsoft.com/office/drawing/2014/main" id="{E72E874E-C62D-CED8-5452-253956A7A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73" y="1946694"/>
            <a:ext cx="3416779" cy="4445479"/>
          </a:xfrm>
          <a:prstGeom prst="rect">
            <a:avLst/>
          </a:prstGeom>
        </p:spPr>
      </p:pic>
      <p:pic>
        <p:nvPicPr>
          <p:cNvPr id="3" name="Obraz 2" descr="Obraz zawierający ubrania, osoba, w pomieszczeniu, meble&#10;&#10;Opis wygenerowany automatycznie">
            <a:extLst>
              <a:ext uri="{FF2B5EF4-FFF2-40B4-BE49-F238E27FC236}">
                <a16:creationId xmlns:a16="http://schemas.microsoft.com/office/drawing/2014/main" id="{03D9A736-E310-3AD8-7F8F-51CC64EB1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876" y="1932318"/>
            <a:ext cx="6075870" cy="445985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6CAECD3-683F-A65A-8156-CCD2B11EA4D6}"/>
              </a:ext>
            </a:extLst>
          </p:cNvPr>
          <p:cNvSpPr txBox="1"/>
          <p:nvPr/>
        </p:nvSpPr>
        <p:spPr>
          <a:xfrm>
            <a:off x="730974" y="616080"/>
            <a:ext cx="1114027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600" b="1" dirty="0"/>
              <a:t>Przepisy układamy i zdrowe </a:t>
            </a:r>
            <a:r>
              <a:rPr lang="pl-PL" sz="3600" b="1" dirty="0" err="1"/>
              <a:t>smoothi</a:t>
            </a:r>
            <a:r>
              <a:rPr lang="pl-PL" sz="3600" b="1" dirty="0"/>
              <a:t> polecamy </a:t>
            </a:r>
            <a:endParaRPr lang="pl-PL" dirty="0"/>
          </a:p>
          <a:p>
            <a:pPr algn="ctr"/>
            <a:r>
              <a:rPr lang="pl-PL" sz="3600" b="1" dirty="0"/>
              <a:t>-09.04.2024 REH KRORE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9724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w of plastic cups with food in them&#10;&#10;Description automatically generated">
            <a:extLst>
              <a:ext uri="{FF2B5EF4-FFF2-40B4-BE49-F238E27FC236}">
                <a16:creationId xmlns:a16="http://schemas.microsoft.com/office/drawing/2014/main" id="{A50779DD-DB53-E167-8BCD-D90030E6B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82" y="2000530"/>
            <a:ext cx="5449661" cy="4122964"/>
          </a:xfrm>
          <a:prstGeom prst="rect">
            <a:avLst/>
          </a:prstGeom>
        </p:spPr>
      </p:pic>
      <p:pic>
        <p:nvPicPr>
          <p:cNvPr id="4" name="Picture 3" descr="A drawing of a group of vegetables and fruits&#10;&#10;Description automatically generated">
            <a:extLst>
              <a:ext uri="{FF2B5EF4-FFF2-40B4-BE49-F238E27FC236}">
                <a16:creationId xmlns:a16="http://schemas.microsoft.com/office/drawing/2014/main" id="{92330EFB-8586-A557-CB5E-6ABDBACBE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88" y="2000529"/>
            <a:ext cx="5381624" cy="4122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06ACBD-9066-909C-FED5-EF0C327A9814}"/>
              </a:ext>
            </a:extLst>
          </p:cNvPr>
          <p:cNvSpPr txBox="1"/>
          <p:nvPr/>
        </p:nvSpPr>
        <p:spPr>
          <a:xfrm>
            <a:off x="2048062" y="482960"/>
            <a:ext cx="723890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ea typeface="+mn-lt"/>
                <a:cs typeface="+mn-lt"/>
              </a:rPr>
              <a:t>"Moje </a:t>
            </a:r>
            <a:r>
              <a:rPr lang="en-US" sz="3200" b="1" err="1">
                <a:ea typeface="+mn-lt"/>
                <a:cs typeface="+mn-lt"/>
              </a:rPr>
              <a:t>pyszne</a:t>
            </a:r>
            <a:r>
              <a:rPr lang="en-US" sz="3200" b="1" dirty="0">
                <a:ea typeface="+mn-lt"/>
                <a:cs typeface="+mn-lt"/>
              </a:rPr>
              <a:t> </a:t>
            </a:r>
            <a:r>
              <a:rPr lang="en-US" sz="3200" b="1" err="1">
                <a:ea typeface="+mn-lt"/>
                <a:cs typeface="+mn-lt"/>
              </a:rPr>
              <a:t>zdrowe</a:t>
            </a:r>
            <a:r>
              <a:rPr lang="en-US" sz="3200" b="1" dirty="0">
                <a:ea typeface="+mn-lt"/>
                <a:cs typeface="+mn-lt"/>
              </a:rPr>
              <a:t> </a:t>
            </a:r>
            <a:r>
              <a:rPr lang="en-US" sz="3200" b="1" err="1">
                <a:ea typeface="+mn-lt"/>
                <a:cs typeface="+mn-lt"/>
              </a:rPr>
              <a:t>śniadanie</a:t>
            </a:r>
            <a:r>
              <a:rPr lang="en-US" sz="3200" b="1" dirty="0">
                <a:ea typeface="+mn-lt"/>
                <a:cs typeface="+mn-lt"/>
              </a:rPr>
              <a:t>"</a:t>
            </a:r>
            <a:endParaRPr lang="pl-PL"/>
          </a:p>
          <a:p>
            <a:pPr algn="ctr"/>
            <a:r>
              <a:rPr lang="en-US" sz="3200" b="1" dirty="0"/>
              <a:t>10.04.24, I – II LO PS </a:t>
            </a:r>
            <a:r>
              <a:rPr lang="en-US" sz="3200" b="1" dirty="0" err="1"/>
              <a:t>Łańcut</a:t>
            </a:r>
            <a:r>
              <a:rPr lang="en-US" sz="3200" b="1" dirty="0"/>
              <a:t> </a:t>
            </a:r>
            <a:r>
              <a:rPr lang="en-US" sz="3200" b="1" dirty="0" err="1"/>
              <a:t>dzienny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90265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tekst, w pomieszczeniu, podłoga, jedzenie&#10;&#10;Opis wygenerowany automatycznie">
            <a:extLst>
              <a:ext uri="{FF2B5EF4-FFF2-40B4-BE49-F238E27FC236}">
                <a16:creationId xmlns:a16="http://schemas.microsoft.com/office/drawing/2014/main" id="{8CB567BB-702E-224A-7D31-F23BFADD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867" y="2101412"/>
            <a:ext cx="5486400" cy="4114800"/>
          </a:xfrm>
          <a:prstGeom prst="rect">
            <a:avLst/>
          </a:prstGeom>
        </p:spPr>
      </p:pic>
      <p:pic>
        <p:nvPicPr>
          <p:cNvPr id="3" name="Obraz 2" descr="Obraz zawierający ubrania, osoba, w pomieszczeniu, Uczenie się&#10;&#10;Opis wygenerowany automatycznie">
            <a:extLst>
              <a:ext uri="{FF2B5EF4-FFF2-40B4-BE49-F238E27FC236}">
                <a16:creationId xmlns:a16="http://schemas.microsoft.com/office/drawing/2014/main" id="{6CEA1B04-3575-1311-6EBF-F7EA74547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8" y="2104845"/>
            <a:ext cx="5486400" cy="41148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FED6F71-5273-EC0D-31F9-93F88ACF5E3F}"/>
              </a:ext>
            </a:extLst>
          </p:cNvPr>
          <p:cNvSpPr txBox="1"/>
          <p:nvPr/>
        </p:nvSpPr>
        <p:spPr>
          <a:xfrm>
            <a:off x="947175" y="637636"/>
            <a:ext cx="1063692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b="1" dirty="0"/>
              <a:t>"Zdrowo, smacznie, owocowo" - warsztaty kulinarne</a:t>
            </a:r>
          </a:p>
          <a:p>
            <a:pPr algn="ctr"/>
            <a:r>
              <a:rPr lang="pl-PL" sz="3200" b="1" dirty="0"/>
              <a:t>-11.04.2024 PS KRORE</a:t>
            </a:r>
          </a:p>
        </p:txBody>
      </p:sp>
    </p:spTree>
    <p:extLst>
      <p:ext uri="{BB962C8B-B14F-4D97-AF65-F5344CB8AC3E}">
        <p14:creationId xmlns:p14="http://schemas.microsoft.com/office/powerpoint/2010/main" val="163270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10C34E1-34B0-6E1B-7C8C-5E59A23AD51A}"/>
              </a:ext>
            </a:extLst>
          </p:cNvPr>
          <p:cNvSpPr txBox="1"/>
          <p:nvPr/>
        </p:nvSpPr>
        <p:spPr>
          <a:xfrm>
            <a:off x="2929003" y="350729"/>
            <a:ext cx="57285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latin typeface="Century Gothic"/>
                <a:ea typeface="Segoe UI Historic"/>
                <a:cs typeface="Segoe UI Historic"/>
              </a:rPr>
              <a:t>"</a:t>
            </a:r>
            <a:r>
              <a:rPr lang="en-US" sz="3600" b="1" err="1">
                <a:latin typeface="Century Gothic"/>
                <a:ea typeface="Segoe UI Historic"/>
                <a:cs typeface="Segoe UI Historic"/>
              </a:rPr>
              <a:t>Zdrowe</a:t>
            </a:r>
            <a:r>
              <a:rPr lang="en-US" sz="36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600" b="1" err="1">
                <a:latin typeface="Century Gothic"/>
                <a:ea typeface="Segoe UI Historic"/>
                <a:cs typeface="Segoe UI Historic"/>
              </a:rPr>
              <a:t>Sałatki</a:t>
            </a:r>
            <a:r>
              <a:rPr lang="en-US" sz="3600" b="1" dirty="0">
                <a:latin typeface="Century Gothic"/>
                <a:ea typeface="Segoe UI Historic"/>
                <a:cs typeface="Segoe UI Historic"/>
              </a:rPr>
              <a:t>"</a:t>
            </a:r>
          </a:p>
          <a:p>
            <a:pPr algn="ctr"/>
            <a:r>
              <a:rPr lang="en-US" sz="3600" b="1" dirty="0">
                <a:latin typeface="Century Gothic"/>
                <a:ea typeface="Segoe UI Historic"/>
                <a:cs typeface="Segoe UI Historic"/>
              </a:rPr>
              <a:t>-11.04.2024 PS </a:t>
            </a:r>
            <a:r>
              <a:rPr lang="en-US" sz="3600" b="1" dirty="0" err="1">
                <a:latin typeface="Century Gothic"/>
                <a:ea typeface="Segoe UI Historic"/>
                <a:cs typeface="Segoe UI Historic"/>
              </a:rPr>
              <a:t>Łańcut</a:t>
            </a:r>
            <a:endParaRPr lang="en-US" sz="3600" b="1" dirty="0">
              <a:latin typeface="Century Gothic"/>
              <a:ea typeface="Segoe UI Historic"/>
              <a:cs typeface="Segoe UI Historic"/>
            </a:endParaRPr>
          </a:p>
        </p:txBody>
      </p:sp>
      <p:pic>
        <p:nvPicPr>
          <p:cNvPr id="3" name="Obraz 2" descr="Obraz zawierający stół, Barwniki spożywcze, słodycze, słodycz&#10;&#10;Opis wygenerowany automatycznie">
            <a:extLst>
              <a:ext uri="{FF2B5EF4-FFF2-40B4-BE49-F238E27FC236}">
                <a16:creationId xmlns:a16="http://schemas.microsoft.com/office/drawing/2014/main" id="{5E5A489E-63D3-B4CF-E250-2A87A4FF6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73" y="2154477"/>
            <a:ext cx="3086100" cy="4114800"/>
          </a:xfrm>
          <a:prstGeom prst="rect">
            <a:avLst/>
          </a:prstGeom>
        </p:spPr>
      </p:pic>
      <p:pic>
        <p:nvPicPr>
          <p:cNvPr id="4" name="Obraz 3" descr="Obraz zawierający zabawka, Barwniki spożywcze, Zabawki dla dzieci, w pomieszczeniu&#10;&#10;Opis wygenerowany automatycznie">
            <a:extLst>
              <a:ext uri="{FF2B5EF4-FFF2-40B4-BE49-F238E27FC236}">
                <a16:creationId xmlns:a16="http://schemas.microsoft.com/office/drawing/2014/main" id="{CF7A748C-0BC2-CE2C-EABD-6C991A39E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950" y="2147977"/>
            <a:ext cx="3086100" cy="4114800"/>
          </a:xfrm>
          <a:prstGeom prst="rect">
            <a:avLst/>
          </a:prstGeom>
        </p:spPr>
      </p:pic>
      <p:pic>
        <p:nvPicPr>
          <p:cNvPr id="5" name="Obraz 4" descr="Obraz zawierający słodycz, Barwniki spożywcze, stół, Słodycz&#10;&#10;Opis wygenerowany automatycznie">
            <a:extLst>
              <a:ext uri="{FF2B5EF4-FFF2-40B4-BE49-F238E27FC236}">
                <a16:creationId xmlns:a16="http://schemas.microsoft.com/office/drawing/2014/main" id="{A31AD3AD-E319-4425-EC0E-9BD38C5D6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931" y="2147977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7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4458B21-B038-1C77-0DEC-FDC70FA5E34F}"/>
              </a:ext>
            </a:extLst>
          </p:cNvPr>
          <p:cNvSpPr txBox="1"/>
          <p:nvPr/>
        </p:nvSpPr>
        <p:spPr>
          <a:xfrm>
            <a:off x="2887249" y="465157"/>
            <a:ext cx="896445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"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Dżem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jest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dobry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na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wszystko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" -</a:t>
            </a:r>
          </a:p>
          <a:p>
            <a:pPr algn="ctr"/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 LEKCJA O ZDROWYM ŻYWIENIU</a:t>
            </a:r>
          </a:p>
          <a:p>
            <a:pPr algn="ctr"/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-12.04. 2024 PS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Łańcut</a:t>
            </a:r>
          </a:p>
        </p:txBody>
      </p:sp>
      <p:pic>
        <p:nvPicPr>
          <p:cNvPr id="3" name="Obraz 2" descr="Obraz zawierający w pomieszczeniu, ściana, meble, półka&#10;&#10;Opis wygenerowany automatycznie">
            <a:extLst>
              <a:ext uri="{FF2B5EF4-FFF2-40B4-BE49-F238E27FC236}">
                <a16:creationId xmlns:a16="http://schemas.microsoft.com/office/drawing/2014/main" id="{0F9340DB-747E-617E-1CDD-11EEE1A50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849" y="2356970"/>
            <a:ext cx="8069045" cy="3820892"/>
          </a:xfrm>
          <a:prstGeom prst="rect">
            <a:avLst/>
          </a:prstGeom>
        </p:spPr>
      </p:pic>
      <p:pic>
        <p:nvPicPr>
          <p:cNvPr id="4" name="Obraz 3" descr="Obraz zawierający ubrania, w pomieszczeniu, tekst, ściana&#10;&#10;Opis wygenerowany automatycznie">
            <a:extLst>
              <a:ext uri="{FF2B5EF4-FFF2-40B4-BE49-F238E27FC236}">
                <a16:creationId xmlns:a16="http://schemas.microsoft.com/office/drawing/2014/main" id="{3A339FD3-C98F-534C-9EB3-42A6A9F8B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4" y="681093"/>
            <a:ext cx="2536808" cy="550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5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ubrania, osoba, w pomieszczeniu, ściana&#10;&#10;Opis wygenerowany automatycznie">
            <a:extLst>
              <a:ext uri="{FF2B5EF4-FFF2-40B4-BE49-F238E27FC236}">
                <a16:creationId xmlns:a16="http://schemas.microsoft.com/office/drawing/2014/main" id="{2EB02F6E-F978-DAB8-5ED0-F2D9265B0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57" y="2243558"/>
            <a:ext cx="5405015" cy="4075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127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0A592FC-6171-B0F4-123F-EED91FC5AC7A}"/>
              </a:ext>
            </a:extLst>
          </p:cNvPr>
          <p:cNvSpPr txBox="1"/>
          <p:nvPr/>
        </p:nvSpPr>
        <p:spPr>
          <a:xfrm>
            <a:off x="535164" y="151469"/>
            <a:ext cx="1143125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b="1" dirty="0"/>
              <a:t>Polecamy pyszny, smaczny, zdrowy </a:t>
            </a:r>
            <a:r>
              <a:rPr lang="pl-PL" sz="3200" b="1" err="1"/>
              <a:t>koktaj</a:t>
            </a:r>
            <a:r>
              <a:rPr lang="pl-PL" sz="3200" b="1" dirty="0"/>
              <a:t> na sobotnie śniadanie</a:t>
            </a:r>
          </a:p>
          <a:p>
            <a:pPr algn="ctr"/>
            <a:r>
              <a:rPr lang="pl-PL" sz="3200" b="1" dirty="0"/>
              <a:t>-12.04.2024 VII, VIII PS KRORE</a:t>
            </a:r>
          </a:p>
        </p:txBody>
      </p:sp>
      <p:pic>
        <p:nvPicPr>
          <p:cNvPr id="6" name="Obraz 5" descr="Obraz zawierający ubrania, osoba, Ludzka twarz, kobieta&#10;&#10;Opis wygenerowany automatycznie">
            <a:extLst>
              <a:ext uri="{FF2B5EF4-FFF2-40B4-BE49-F238E27FC236}">
                <a16:creationId xmlns:a16="http://schemas.microsoft.com/office/drawing/2014/main" id="{EA793654-53D7-5047-7030-1DF277244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0000">
            <a:off x="6285113" y="2287080"/>
            <a:ext cx="5575566" cy="3977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624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B78ADF4-486B-0D19-893C-6C19A48B7E7A}"/>
              </a:ext>
            </a:extLst>
          </p:cNvPr>
          <p:cNvSpPr txBox="1"/>
          <p:nvPr/>
        </p:nvSpPr>
        <p:spPr>
          <a:xfrm>
            <a:off x="-1614" y="329064"/>
            <a:ext cx="11125198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err="1">
                <a:solidFill>
                  <a:srgbClr val="FFFFFF"/>
                </a:solidFill>
                <a:latin typeface="Century Gothic"/>
              </a:rPr>
              <a:t>Teatrzyk</a:t>
            </a:r>
            <a:r>
              <a:rPr lang="en-US" sz="3200" b="1" dirty="0">
                <a:solidFill>
                  <a:srgbClr val="FFFFFF"/>
                </a:solidFill>
                <a:latin typeface="Century Gothic"/>
              </a:rPr>
              <a:t> </a:t>
            </a:r>
            <a:r>
              <a:rPr lang="en-US" sz="3200" b="1" err="1">
                <a:solidFill>
                  <a:srgbClr val="FFFFFF"/>
                </a:solidFill>
                <a:latin typeface="Century Gothic"/>
              </a:rPr>
              <a:t>Kamishibai</a:t>
            </a:r>
            <a:r>
              <a:rPr lang="en-US" sz="3200" b="1" dirty="0">
                <a:solidFill>
                  <a:srgbClr val="FFFFFF"/>
                </a:solidFill>
                <a:latin typeface="Century Gothic"/>
              </a:rPr>
              <a:t> z </a:t>
            </a:r>
            <a:r>
              <a:rPr lang="en-US" sz="3200" b="1" err="1">
                <a:solidFill>
                  <a:srgbClr val="FFFFFF"/>
                </a:solidFill>
                <a:latin typeface="Century Gothic"/>
              </a:rPr>
              <a:t>przedstawieniem</a:t>
            </a:r>
            <a:r>
              <a:rPr lang="en-US" sz="3200" b="1" dirty="0">
                <a:solidFill>
                  <a:srgbClr val="FFFFFF"/>
                </a:solidFill>
                <a:latin typeface="Century Gothic"/>
              </a:rPr>
              <a:t> </a:t>
            </a:r>
            <a:endParaRPr lang="pl-PL">
              <a:solidFill>
                <a:srgbClr val="FFFFFF"/>
              </a:solidFill>
              <a:latin typeface="Century Gothic"/>
            </a:endParaRPr>
          </a:p>
          <a:p>
            <a:pPr algn="ctr"/>
            <a:r>
              <a:rPr lang="en-US" sz="3200" b="1" dirty="0">
                <a:solidFill>
                  <a:srgbClr val="FFFFFF"/>
                </a:solidFill>
                <a:latin typeface="Century Gothic"/>
              </a:rPr>
              <a:t>,, Na </a:t>
            </a:r>
            <a:r>
              <a:rPr lang="en-US" sz="3200" b="1" dirty="0" err="1">
                <a:solidFill>
                  <a:srgbClr val="FFFFFF"/>
                </a:solidFill>
                <a:latin typeface="Century Gothic"/>
              </a:rPr>
              <a:t>straganie</a:t>
            </a:r>
            <a:r>
              <a:rPr lang="en-US" sz="3200" b="1" dirty="0">
                <a:solidFill>
                  <a:srgbClr val="FFFFFF"/>
                </a:solidFill>
                <a:latin typeface="Century Gothic"/>
              </a:rPr>
              <a:t>" J. </a:t>
            </a:r>
            <a:r>
              <a:rPr lang="en-US" sz="3200" b="1" dirty="0" err="1">
                <a:solidFill>
                  <a:srgbClr val="FFFFFF"/>
                </a:solidFill>
                <a:latin typeface="Century Gothic"/>
              </a:rPr>
              <a:t>Brzechwy</a:t>
            </a:r>
            <a:r>
              <a:rPr lang="en-US" sz="3200" b="1" dirty="0">
                <a:solidFill>
                  <a:srgbClr val="FFFFFF"/>
                </a:solidFill>
                <a:latin typeface="Century Gothic"/>
              </a:rPr>
              <a:t>.  </a:t>
            </a:r>
            <a:endParaRPr lang="pl-PL"/>
          </a:p>
          <a:p>
            <a:pPr algn="ctr"/>
            <a:r>
              <a:rPr lang="en-US" sz="3200" b="1" dirty="0">
                <a:solidFill>
                  <a:srgbClr val="FFFFFF"/>
                </a:solidFill>
                <a:latin typeface="Century Gothic"/>
              </a:rPr>
              <a:t>-</a:t>
            </a:r>
            <a:r>
              <a:rPr lang="en-US" sz="3200" b="1" dirty="0">
                <a:solidFill>
                  <a:srgbClr val="FFFFFF"/>
                </a:solidFill>
                <a:latin typeface="Century Gothic"/>
                <a:ea typeface="Segoe UI Historic"/>
                <a:cs typeface="Segoe UI Historic"/>
              </a:rPr>
              <a:t>13.04.2024  Neu KRORE</a:t>
            </a:r>
          </a:p>
          <a:p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endParaRPr lang="en-US" sz="3200" b="1" dirty="0">
              <a:latin typeface="Century Gothic"/>
              <a:ea typeface="Segoe UI Historic"/>
              <a:cs typeface="Segoe UI Historic"/>
            </a:endParaRPr>
          </a:p>
          <a:p>
            <a:endParaRPr lang="en-US" sz="3200">
              <a:solidFill>
                <a:srgbClr val="FFFFFF"/>
              </a:solidFill>
              <a:latin typeface="Segoe UI Historic"/>
              <a:ea typeface="Segoe UI Historic"/>
              <a:cs typeface="Segoe UI Historic"/>
            </a:endParaRPr>
          </a:p>
        </p:txBody>
      </p:sp>
      <p:pic>
        <p:nvPicPr>
          <p:cNvPr id="3" name="Obraz 2" descr="Obraz zawierający w pomieszczeniu, ubrania, meble, osoba&#10;&#10;Opis wygenerowany automatycznie">
            <a:extLst>
              <a:ext uri="{FF2B5EF4-FFF2-40B4-BE49-F238E27FC236}">
                <a16:creationId xmlns:a16="http://schemas.microsoft.com/office/drawing/2014/main" id="{73348EE6-203C-88D0-78F6-FC9197037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55068"/>
            <a:ext cx="5486400" cy="4114800"/>
          </a:xfrm>
          <a:prstGeom prst="rect">
            <a:avLst/>
          </a:prstGeom>
        </p:spPr>
      </p:pic>
      <p:pic>
        <p:nvPicPr>
          <p:cNvPr id="4" name="Obraz 3" descr="Obraz zawierający ubrania, w pomieszczeniu, osoba, Ludzka twarz&#10;&#10;Opis wygenerowany automatycznie">
            <a:extLst>
              <a:ext uri="{FF2B5EF4-FFF2-40B4-BE49-F238E27FC236}">
                <a16:creationId xmlns:a16="http://schemas.microsoft.com/office/drawing/2014/main" id="{B07E0EE5-845E-E2BC-4653-AD8F67574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875" y="2150341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8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b="1"/>
              <a:t>Dzień pracownika służby zdrowia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290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FF25B11-317C-2745-8482-7B8DCB3D3472}"/>
              </a:ext>
            </a:extLst>
          </p:cNvPr>
          <p:cNvSpPr txBox="1"/>
          <p:nvPr/>
        </p:nvSpPr>
        <p:spPr>
          <a:xfrm>
            <a:off x="371606" y="643002"/>
            <a:ext cx="1058240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"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Podane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na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tacy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!!!" -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zajecia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plastyczne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</a:p>
          <a:p>
            <a:pPr algn="ctr"/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-13.04.2024 NEU KRORE</a:t>
            </a:r>
          </a:p>
        </p:txBody>
      </p:sp>
      <p:pic>
        <p:nvPicPr>
          <p:cNvPr id="3" name="Obraz 2" descr="Obraz zawierający ubrania, osoba, w pomieszczeniu, uśmiech&#10;&#10;Opis wygenerowany automatycznie">
            <a:extLst>
              <a:ext uri="{FF2B5EF4-FFF2-40B4-BE49-F238E27FC236}">
                <a16:creationId xmlns:a16="http://schemas.microsoft.com/office/drawing/2014/main" id="{30E193BB-EB7B-5DE4-85CD-C39A24E8A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285" y="1956148"/>
            <a:ext cx="5486400" cy="4114800"/>
          </a:xfrm>
          <a:prstGeom prst="rect">
            <a:avLst/>
          </a:prstGeom>
        </p:spPr>
      </p:pic>
      <p:pic>
        <p:nvPicPr>
          <p:cNvPr id="4" name="Obraz 3" descr="Obraz zawierający Ludzka twarz, osoba, ubrania, małe dziecko&#10;&#10;Opis wygenerowany automatycznie">
            <a:extLst>
              <a:ext uri="{FF2B5EF4-FFF2-40B4-BE49-F238E27FC236}">
                <a16:creationId xmlns:a16="http://schemas.microsoft.com/office/drawing/2014/main" id="{9BF7CEBA-DD0B-9875-9CD8-0ACE9722C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554" y="1961072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6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504A8BA-7098-FC31-CA70-8DA7958C2B23}"/>
              </a:ext>
            </a:extLst>
          </p:cNvPr>
          <p:cNvSpPr txBox="1"/>
          <p:nvPr/>
        </p:nvSpPr>
        <p:spPr>
          <a:xfrm>
            <a:off x="325717" y="324338"/>
            <a:ext cx="10853801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"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Loguj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się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z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głową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!" Program z 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profilaktyki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uzależnień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przygotowany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z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inicjatywy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Ministerstwa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Edukacji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Narodowej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i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Ministerstwa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Zdrowia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.</a:t>
            </a:r>
            <a:endParaRPr lang="pl-PL" sz="3200" b="1"/>
          </a:p>
          <a:p>
            <a:pPr algn="ctr"/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-13.04.2024 PS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Łańcut</a:t>
            </a:r>
          </a:p>
        </p:txBody>
      </p:sp>
      <p:pic>
        <p:nvPicPr>
          <p:cNvPr id="3" name="Obraz 2" descr="Obraz zawierający tekst, osoba, palec, paznokieć&#10;&#10;Opis wygenerowany automatycznie">
            <a:extLst>
              <a:ext uri="{FF2B5EF4-FFF2-40B4-BE49-F238E27FC236}">
                <a16:creationId xmlns:a16="http://schemas.microsoft.com/office/drawing/2014/main" id="{801264AF-6C58-D762-C74C-6E83FDA63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63" y="2380182"/>
            <a:ext cx="3086100" cy="4114800"/>
          </a:xfrm>
          <a:prstGeom prst="rect">
            <a:avLst/>
          </a:prstGeom>
        </p:spPr>
      </p:pic>
      <p:pic>
        <p:nvPicPr>
          <p:cNvPr id="4" name="Obraz 3" descr="Obraz zawierający tekst, pismo odręczne, osoba, ubrania&#10;&#10;Opis wygenerowany automatycznie">
            <a:extLst>
              <a:ext uri="{FF2B5EF4-FFF2-40B4-BE49-F238E27FC236}">
                <a16:creationId xmlns:a16="http://schemas.microsoft.com/office/drawing/2014/main" id="{7DD45F70-AB15-7645-CC72-8453E8168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421" y="2378015"/>
            <a:ext cx="3086100" cy="4114800"/>
          </a:xfrm>
          <a:prstGeom prst="rect">
            <a:avLst/>
          </a:prstGeom>
        </p:spPr>
      </p:pic>
      <p:pic>
        <p:nvPicPr>
          <p:cNvPr id="6" name="Obraz 5" descr="Obraz zawierający tekst, Karteczka samoprzylepna, Produkty papierowe, papier&#10;&#10;Opis wygenerowany automatycznie">
            <a:extLst>
              <a:ext uri="{FF2B5EF4-FFF2-40B4-BE49-F238E27FC236}">
                <a16:creationId xmlns:a16="http://schemas.microsoft.com/office/drawing/2014/main" id="{45C1846E-08A4-BBF7-F988-11BF7ECDA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705" y="2392392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3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🍎">
            <a:extLst>
              <a:ext uri="{FF2B5EF4-FFF2-40B4-BE49-F238E27FC236}">
                <a16:creationId xmlns:a16="http://schemas.microsoft.com/office/drawing/2014/main" id="{9841938A-CA22-620D-AD32-248FFECC4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352800"/>
            <a:ext cx="152400" cy="1524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1435D84-C2A8-DCCD-73C3-0CFF6F4C0C44}"/>
              </a:ext>
            </a:extLst>
          </p:cNvPr>
          <p:cNvSpPr txBox="1"/>
          <p:nvPr/>
        </p:nvSpPr>
        <p:spPr>
          <a:xfrm>
            <a:off x="2031305" y="569934"/>
            <a:ext cx="856780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Sałatkowo-smacznie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,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zdrowo</a:t>
            </a:r>
            <a:endParaRPr lang="pl-PL" dirty="0" err="1"/>
          </a:p>
          <a:p>
            <a:pPr algn="ctr"/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-14.04.204 PS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Łańcut</a:t>
            </a:r>
            <a:endParaRPr lang="en-US" sz="3200" b="1" dirty="0">
              <a:latin typeface="Century Gothic"/>
              <a:ea typeface="Segoe UI Historic"/>
              <a:cs typeface="Segoe UI Historic"/>
            </a:endParaRPr>
          </a:p>
        </p:txBody>
      </p:sp>
      <p:pic>
        <p:nvPicPr>
          <p:cNvPr id="4" name="Obraz 3" descr="Obraz zawierający jedzenie, osoba, owoce, jagody&#10;&#10;Opis wygenerowany automatycznie">
            <a:extLst>
              <a:ext uri="{FF2B5EF4-FFF2-40B4-BE49-F238E27FC236}">
                <a16:creationId xmlns:a16="http://schemas.microsoft.com/office/drawing/2014/main" id="{C8BE1981-44C4-77BE-3AFE-B477F2758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799" y="1956148"/>
            <a:ext cx="3086100" cy="4114800"/>
          </a:xfrm>
          <a:prstGeom prst="rect">
            <a:avLst/>
          </a:prstGeom>
        </p:spPr>
      </p:pic>
      <p:pic>
        <p:nvPicPr>
          <p:cNvPr id="5" name="Obraz 4" descr="Obraz zawierający jedzenie, składnik, produkcja, stół&#10;&#10;Opis wygenerowany automatycznie">
            <a:extLst>
              <a:ext uri="{FF2B5EF4-FFF2-40B4-BE49-F238E27FC236}">
                <a16:creationId xmlns:a16="http://schemas.microsoft.com/office/drawing/2014/main" id="{78DC0A63-1E6A-98BF-E3B3-E1E66C9F1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423" y="1956148"/>
            <a:ext cx="5013153" cy="4114800"/>
          </a:xfrm>
          <a:prstGeom prst="rect">
            <a:avLst/>
          </a:prstGeom>
        </p:spPr>
      </p:pic>
      <p:pic>
        <p:nvPicPr>
          <p:cNvPr id="6" name="Obraz 5" descr="Obraz zawierający stół, jedzenie, posiłek, zastawa stołowa&#10;&#10;Opis wygenerowany automatycznie">
            <a:extLst>
              <a:ext uri="{FF2B5EF4-FFF2-40B4-BE49-F238E27FC236}">
                <a16:creationId xmlns:a16="http://schemas.microsoft.com/office/drawing/2014/main" id="{899FA604-6B72-6D81-B84E-AB93F45B1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00" y="1956148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7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95140B-9736-47E4-9A7D-ABB32F3AA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51B9DA-B0CC-480A-8EA5-4D5C3E051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976028" y="965200"/>
            <a:ext cx="6170943" cy="43296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b="1"/>
              <a:t>Zajęcia promujące zdrowy styl życia</a:t>
            </a:r>
            <a:endParaRPr lang="en-US" sz="54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9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4BBE481C-0C72-E6CD-455B-E6889920F66D}"/>
              </a:ext>
            </a:extLst>
          </p:cNvPr>
          <p:cNvSpPr txBox="1"/>
          <p:nvPr/>
        </p:nvSpPr>
        <p:spPr>
          <a:xfrm>
            <a:off x="2138626" y="646011"/>
            <a:ext cx="732923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b="1" dirty="0"/>
              <a:t>"</a:t>
            </a:r>
            <a:r>
              <a:rPr lang="pl-PL" sz="3200" b="1" err="1"/>
              <a:t>Fitnessowe</a:t>
            </a:r>
            <a:r>
              <a:rPr lang="pl-PL" sz="3200" b="1" dirty="0"/>
              <a:t> popołudnie"</a:t>
            </a:r>
          </a:p>
          <a:p>
            <a:pPr algn="ctr"/>
            <a:r>
              <a:rPr lang="pl-PL" sz="3200" b="1" dirty="0"/>
              <a:t>Zajęcia na świeżym powietrzu</a:t>
            </a:r>
          </a:p>
          <a:p>
            <a:pPr algn="ctr"/>
            <a:r>
              <a:rPr lang="pl-PL" sz="3200" b="1" dirty="0"/>
              <a:t>-08.04.2024 PS KRORE</a:t>
            </a:r>
          </a:p>
        </p:txBody>
      </p:sp>
      <p:pic>
        <p:nvPicPr>
          <p:cNvPr id="4" name="Obraz 3" descr="Obraz zawierający trawa, na wolnym powietrzu, niebo, osoba&#10;&#10;Opis wygenerowany automatycznie">
            <a:extLst>
              <a:ext uri="{FF2B5EF4-FFF2-40B4-BE49-F238E27FC236}">
                <a16:creationId xmlns:a16="http://schemas.microsoft.com/office/drawing/2014/main" id="{34166FDA-94ED-1286-ED74-25ADA4A3B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53" y="2939602"/>
            <a:ext cx="5350587" cy="3085242"/>
          </a:xfrm>
          <a:prstGeom prst="rect">
            <a:avLst/>
          </a:prstGeom>
        </p:spPr>
      </p:pic>
      <p:pic>
        <p:nvPicPr>
          <p:cNvPr id="5" name="Obraz 4" descr="Obraz zawierający trawa, na wolnym powietrzu, osoba, ubrania&#10;&#10;Opis wygenerowany automatycznie">
            <a:extLst>
              <a:ext uri="{FF2B5EF4-FFF2-40B4-BE49-F238E27FC236}">
                <a16:creationId xmlns:a16="http://schemas.microsoft.com/office/drawing/2014/main" id="{4767AC01-E3BA-92AD-2334-66BCEB6AC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033" y="3211704"/>
            <a:ext cx="2051881" cy="2811427"/>
          </a:xfrm>
          <a:prstGeom prst="rect">
            <a:avLst/>
          </a:prstGeom>
        </p:spPr>
      </p:pic>
      <p:pic>
        <p:nvPicPr>
          <p:cNvPr id="6" name="Obraz 5" descr="Obraz zawierający trawa, na wolnym powietrzu, osoba, ubrania&#10;&#10;Opis wygenerowany automatycznie">
            <a:extLst>
              <a:ext uri="{FF2B5EF4-FFF2-40B4-BE49-F238E27FC236}">
                <a16:creationId xmlns:a16="http://schemas.microsoft.com/office/drawing/2014/main" id="{A308F711-8E4A-49C9-658B-9CC78FCAE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242" y="2727659"/>
            <a:ext cx="2980306" cy="328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9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381ED94-5C27-A48F-2E6A-271B6544737C}"/>
              </a:ext>
            </a:extLst>
          </p:cNvPr>
          <p:cNvSpPr txBox="1"/>
          <p:nvPr/>
        </p:nvSpPr>
        <p:spPr>
          <a:xfrm>
            <a:off x="1284382" y="409118"/>
            <a:ext cx="886625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b="1" dirty="0"/>
              <a:t>"Mieć siłę i odwagę Fridy" - czytelnicze zajęcia ​zdrowotne </a:t>
            </a:r>
            <a:endParaRPr lang="pl-PL" dirty="0"/>
          </a:p>
          <a:p>
            <a:pPr algn="ctr"/>
            <a:r>
              <a:rPr lang="pl-PL" sz="3200" b="1" dirty="0"/>
              <a:t>-12.04.2024 REH KRORE</a:t>
            </a:r>
            <a:endParaRPr lang="pl-PL" dirty="0"/>
          </a:p>
        </p:txBody>
      </p:sp>
      <p:pic>
        <p:nvPicPr>
          <p:cNvPr id="3" name="Obraz 2" descr="Obraz zawierający ubrania, w pomieszczeniu, osoba, ściana&#10;&#10;Opis wygenerowany automatycznie">
            <a:extLst>
              <a:ext uri="{FF2B5EF4-FFF2-40B4-BE49-F238E27FC236}">
                <a16:creationId xmlns:a16="http://schemas.microsoft.com/office/drawing/2014/main" id="{5C018065-D03D-F3EC-1BDF-622858CF7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70" y="2193146"/>
            <a:ext cx="4410637" cy="3494125"/>
          </a:xfrm>
          <a:prstGeom prst="rect">
            <a:avLst/>
          </a:prstGeom>
        </p:spPr>
      </p:pic>
      <p:pic>
        <p:nvPicPr>
          <p:cNvPr id="4" name="Obraz 3" descr="Obraz zawierający tekst, Produkty papierowe, książka, papier&#10;&#10;Opis wygenerowany automatycznie">
            <a:extLst>
              <a:ext uri="{FF2B5EF4-FFF2-40B4-BE49-F238E27FC236}">
                <a16:creationId xmlns:a16="http://schemas.microsoft.com/office/drawing/2014/main" id="{4EF9582F-5D75-FF57-2A7F-4D82D9CD7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88994" y="3224243"/>
            <a:ext cx="2149063" cy="1451667"/>
          </a:xfrm>
          <a:prstGeom prst="rect">
            <a:avLst/>
          </a:prstGeom>
        </p:spPr>
      </p:pic>
      <p:pic>
        <p:nvPicPr>
          <p:cNvPr id="5" name="Obraz 4" descr="Obraz zawierający Sztuka dziecięca, osoba, małe dziecko, w pomieszczeniu&#10;&#10;Opis wygenerowany automatycznie">
            <a:extLst>
              <a:ext uri="{FF2B5EF4-FFF2-40B4-BE49-F238E27FC236}">
                <a16:creationId xmlns:a16="http://schemas.microsoft.com/office/drawing/2014/main" id="{B743ACA6-098F-DEE8-A0B2-2113079E1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37777" y="2536686"/>
            <a:ext cx="4457147" cy="2832099"/>
          </a:xfrm>
          <a:prstGeom prst="rect">
            <a:avLst/>
          </a:prstGeom>
        </p:spPr>
      </p:pic>
      <p:pic>
        <p:nvPicPr>
          <p:cNvPr id="6" name="Obraz 5" descr="Obraz zawierający tekst, Sztuka dziecięca, rysowanie, papier&#10;&#10;Opis wygenerowany automatycznie">
            <a:extLst>
              <a:ext uri="{FF2B5EF4-FFF2-40B4-BE49-F238E27FC236}">
                <a16:creationId xmlns:a16="http://schemas.microsoft.com/office/drawing/2014/main" id="{EB12D081-3B23-C273-076E-2575526BB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89210" y="3215862"/>
            <a:ext cx="3319670" cy="189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7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E58FD3B-A257-2323-F73D-E1162277D62C}"/>
              </a:ext>
            </a:extLst>
          </p:cNvPr>
          <p:cNvSpPr txBox="1"/>
          <p:nvPr/>
        </p:nvSpPr>
        <p:spPr>
          <a:xfrm>
            <a:off x="2103585" y="642806"/>
            <a:ext cx="725256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Trzydniowy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cykl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zajęć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"Na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tropie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..."</a:t>
            </a:r>
          </a:p>
          <a:p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-12.14.04.2024 PED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Lwowska</a:t>
            </a:r>
          </a:p>
        </p:txBody>
      </p:sp>
      <p:pic>
        <p:nvPicPr>
          <p:cNvPr id="3" name="Obraz 2" descr="Obraz zawierający tekst, książka&#10;&#10;Opis wygenerowany automatycznie">
            <a:extLst>
              <a:ext uri="{FF2B5EF4-FFF2-40B4-BE49-F238E27FC236}">
                <a16:creationId xmlns:a16="http://schemas.microsoft.com/office/drawing/2014/main" id="{7A798DE4-9573-8BDE-72AA-F375D409B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66" y="2144038"/>
            <a:ext cx="4114800" cy="4114800"/>
          </a:xfrm>
          <a:prstGeom prst="rect">
            <a:avLst/>
          </a:prstGeom>
        </p:spPr>
      </p:pic>
      <p:pic>
        <p:nvPicPr>
          <p:cNvPr id="5" name="Obraz 4" descr="Obraz zawierający ubrania, osoba, ściana, w pomieszczeniu&#10;&#10;Opis wygenerowany automatycznie">
            <a:extLst>
              <a:ext uri="{FF2B5EF4-FFF2-40B4-BE49-F238E27FC236}">
                <a16:creationId xmlns:a16="http://schemas.microsoft.com/office/drawing/2014/main" id="{833A6BA4-D7BB-1B3E-8563-1586FB41B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723" y="2144038"/>
            <a:ext cx="48019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3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38B1F5E-3656-8C0D-A61E-9527F2F0E95D}"/>
              </a:ext>
            </a:extLst>
          </p:cNvPr>
          <p:cNvSpPr txBox="1"/>
          <p:nvPr/>
        </p:nvSpPr>
        <p:spPr>
          <a:xfrm>
            <a:off x="1165906" y="443492"/>
            <a:ext cx="986215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"Jak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być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FIT w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wieku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nastoletnim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" -  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zasady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zdrowego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odżywiania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I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aktywności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ruchowej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 </a:t>
            </a:r>
          </a:p>
          <a:p>
            <a:pPr marL="457200" indent="-457200" algn="ctr">
              <a:buFont typeface="Calibri"/>
              <a:buChar char="-"/>
            </a:pP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14.04.2024 PS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Łańcut</a:t>
            </a:r>
            <a:endParaRPr lang="en-US" sz="3200" dirty="0" err="1">
              <a:latin typeface="Century Gothic"/>
              <a:ea typeface="Segoe UI Historic"/>
              <a:cs typeface="Segoe UI Historic"/>
            </a:endParaRPr>
          </a:p>
        </p:txBody>
      </p:sp>
      <p:pic>
        <p:nvPicPr>
          <p:cNvPr id="3" name="Obraz 2" descr="Obraz zawierający tekst, telewizja, Billboard, Reklama&#10;&#10;Opis wygenerowany automatycznie">
            <a:extLst>
              <a:ext uri="{FF2B5EF4-FFF2-40B4-BE49-F238E27FC236}">
                <a16:creationId xmlns:a16="http://schemas.microsoft.com/office/drawing/2014/main" id="{05BDB24C-8E3E-0767-1971-A26AACACB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32" y="2048040"/>
            <a:ext cx="6886754" cy="4095862"/>
          </a:xfrm>
          <a:prstGeom prst="rect">
            <a:avLst/>
          </a:prstGeom>
        </p:spPr>
      </p:pic>
      <p:pic>
        <p:nvPicPr>
          <p:cNvPr id="5" name="Obraz 4" descr="Obraz zawierający tekst, pismo odręczne, papier, list&#10;&#10;Opis wygenerowany automatycznie">
            <a:extLst>
              <a:ext uri="{FF2B5EF4-FFF2-40B4-BE49-F238E27FC236}">
                <a16:creationId xmlns:a16="http://schemas.microsoft.com/office/drawing/2014/main" id="{BFD1507C-11E6-0150-51AE-2404B925D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931" y="2047336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5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8ECFE65-4D50-B880-2FF6-20692EFE7E66}"/>
              </a:ext>
            </a:extLst>
          </p:cNvPr>
          <p:cNvSpPr txBox="1"/>
          <p:nvPr/>
        </p:nvSpPr>
        <p:spPr>
          <a:xfrm>
            <a:off x="7699332" y="1721305"/>
            <a:ext cx="431604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"Z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kulturą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przy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ZDROWYM stole"-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zasady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zachowania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się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przy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stole</a:t>
            </a:r>
          </a:p>
          <a:p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-17.04.2024,</a:t>
            </a:r>
          </a:p>
          <a:p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PED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Lwowska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endParaRPr lang="en-US" dirty="0"/>
          </a:p>
        </p:txBody>
      </p:sp>
      <p:pic>
        <p:nvPicPr>
          <p:cNvPr id="3" name="Obraz 2" descr="Obraz zawierający tekst, owoce, ubrania, osoba&#10;&#10;Opis wygenerowany automatycznie">
            <a:extLst>
              <a:ext uri="{FF2B5EF4-FFF2-40B4-BE49-F238E27FC236}">
                <a16:creationId xmlns:a16="http://schemas.microsoft.com/office/drawing/2014/main" id="{936F4D45-E812-6BFF-C4F1-65C454150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39" y="3428471"/>
            <a:ext cx="6096000" cy="2842260"/>
          </a:xfrm>
          <a:prstGeom prst="rect">
            <a:avLst/>
          </a:prstGeom>
        </p:spPr>
      </p:pic>
      <p:pic>
        <p:nvPicPr>
          <p:cNvPr id="4" name="Obraz 3" descr="Obraz zawierający osoba, ubrania, w pomieszczeniu, Sztuka dziecięca&#10;&#10;Opis wygenerowany automatycznie">
            <a:extLst>
              <a:ext uri="{FF2B5EF4-FFF2-40B4-BE49-F238E27FC236}">
                <a16:creationId xmlns:a16="http://schemas.microsoft.com/office/drawing/2014/main" id="{70291C76-6D33-E2EA-5614-5BE767F22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97" y="348400"/>
            <a:ext cx="6096000" cy="27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9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95140B-9736-47E4-9A7D-ABB32F3AA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51B9DA-B0CC-480A-8EA5-4D5C3E051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976028" y="965200"/>
            <a:ext cx="6170943" cy="43296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/>
              <a:t>Wystawy, gazetki, dekoracje</a:t>
            </a:r>
            <a:endParaRPr lang="en-US" sz="54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98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2776FB6-6D02-1F16-A5D2-BD816378D778}"/>
              </a:ext>
            </a:extLst>
          </p:cNvPr>
          <p:cNvSpPr txBox="1"/>
          <p:nvPr/>
        </p:nvSpPr>
        <p:spPr>
          <a:xfrm>
            <a:off x="1373689" y="643003"/>
            <a:ext cx="832771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Dzień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pracownika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służby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zdrowia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- - 08.04.2024 PS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Łańcut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 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dzienny</a:t>
            </a:r>
            <a:endParaRPr lang="en-US" sz="3200" b="1" dirty="0" err="1">
              <a:latin typeface="Century Gothic"/>
            </a:endParaRPr>
          </a:p>
        </p:txBody>
      </p:sp>
      <p:pic>
        <p:nvPicPr>
          <p:cNvPr id="4" name="Obraz 3" descr="Obraz zawierający tekst, znak, ściana, róż&#10;&#10;Opis wygenerowany automatycznie">
            <a:extLst>
              <a:ext uri="{FF2B5EF4-FFF2-40B4-BE49-F238E27FC236}">
                <a16:creationId xmlns:a16="http://schemas.microsoft.com/office/drawing/2014/main" id="{B3A8C4FD-25D5-FA0E-D9EE-21BF877BE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06668"/>
            <a:ext cx="5486400" cy="4114800"/>
          </a:xfrm>
          <a:prstGeom prst="rect">
            <a:avLst/>
          </a:prstGeom>
        </p:spPr>
      </p:pic>
      <p:pic>
        <p:nvPicPr>
          <p:cNvPr id="5" name="Obraz 4" descr="Obraz zawierający ubrania, człowiek, osoba, obuwie&#10;&#10;Opis wygenerowany automatycznie">
            <a:extLst>
              <a:ext uri="{FF2B5EF4-FFF2-40B4-BE49-F238E27FC236}">
                <a16:creationId xmlns:a16="http://schemas.microsoft.com/office/drawing/2014/main" id="{7474A772-2268-0642-148B-F8B09A204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535" y="2205487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6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4EC584A2-4215-4DB8-AE1F-E3768D77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9" name="Obraz 8" descr="Obraz zawierający tekst, Tablica, Tablica ogłoszeń, w pomieszczeniu&#10;&#10;Opis wygenerowany automatycznie">
            <a:extLst>
              <a:ext uri="{FF2B5EF4-FFF2-40B4-BE49-F238E27FC236}">
                <a16:creationId xmlns:a16="http://schemas.microsoft.com/office/drawing/2014/main" id="{BE69305B-8B0E-80FB-8A84-E235E35EC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49" y="1709995"/>
            <a:ext cx="10085735" cy="443812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551F0CF0-7960-5039-6CDF-37443E9C6D24}"/>
              </a:ext>
            </a:extLst>
          </p:cNvPr>
          <p:cNvSpPr txBox="1"/>
          <p:nvPr/>
        </p:nvSpPr>
        <p:spPr>
          <a:xfrm>
            <a:off x="1636612" y="366794"/>
            <a:ext cx="914760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b="1" dirty="0"/>
              <a:t>Gazetka ścienna przygotowana przez uczniów PS Łańcut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476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tekst, kwiat, menu, w pomieszczeniu&#10;&#10;Opis wygenerowany automatycznie">
            <a:extLst>
              <a:ext uri="{FF2B5EF4-FFF2-40B4-BE49-F238E27FC236}">
                <a16:creationId xmlns:a16="http://schemas.microsoft.com/office/drawing/2014/main" id="{8A984328-1D89-D647-0C97-B82D19E78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243" y="850469"/>
            <a:ext cx="6860693" cy="514819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0427A39-F350-777C-D126-41A1BB1302C9}"/>
              </a:ext>
            </a:extLst>
          </p:cNvPr>
          <p:cNvSpPr txBox="1"/>
          <p:nvPr/>
        </p:nvSpPr>
        <p:spPr>
          <a:xfrm>
            <a:off x="443345" y="3017072"/>
            <a:ext cx="370398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200" b="1" dirty="0"/>
              <a:t>Gazetka ścienna </a:t>
            </a:r>
            <a:endParaRPr lang="pl-PL"/>
          </a:p>
          <a:p>
            <a:r>
              <a:rPr lang="pl-PL" sz="3200" b="1" dirty="0"/>
              <a:t>-</a:t>
            </a:r>
            <a:r>
              <a:rPr lang="pl-PL" sz="3200" b="1" dirty="0" err="1"/>
              <a:t>Ps</a:t>
            </a:r>
            <a:r>
              <a:rPr lang="pl-PL" sz="3200" b="1" dirty="0"/>
              <a:t> Łańcut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90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685800" y="405516"/>
            <a:ext cx="6873240" cy="714955"/>
          </a:xfrm>
        </p:spPr>
        <p:txBody>
          <a:bodyPr rtlCol="0"/>
          <a:lstStyle/>
          <a:p>
            <a:r>
              <a:rPr lang="pl-PL" dirty="0"/>
              <a:t>Gazetki, dekoracje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sz="half" idx="2"/>
          </p:nvPr>
        </p:nvSpPr>
        <p:spPr>
          <a:xfrm>
            <a:off x="284388" y="5741158"/>
            <a:ext cx="11547294" cy="78368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en-US"/>
          </a:p>
          <a:p>
            <a:r>
              <a:rPr lang="pl-PL" sz="2800"/>
              <a:t>Tablice dekoracyjne na SOR</a:t>
            </a:r>
            <a:endParaRPr lang="pl-PL"/>
          </a:p>
        </p:txBody>
      </p:sp>
      <p:pic>
        <p:nvPicPr>
          <p:cNvPr id="2" name="Picture 1" descr="A poster with lemons drawn on it&#10;&#10;Description automatically generated">
            <a:extLst>
              <a:ext uri="{FF2B5EF4-FFF2-40B4-BE49-F238E27FC236}">
                <a16:creationId xmlns:a16="http://schemas.microsoft.com/office/drawing/2014/main" id="{E4CF2745-CB7F-BA0F-BD9A-74AF3B962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53" y="1357861"/>
            <a:ext cx="3236749" cy="4384133"/>
          </a:xfrm>
          <a:prstGeom prst="rect">
            <a:avLst/>
          </a:prstGeom>
        </p:spPr>
      </p:pic>
      <p:pic>
        <p:nvPicPr>
          <p:cNvPr id="4" name="Picture 3" descr="A art piece of kiwi fruit&#10;&#10;Description automatically generated">
            <a:extLst>
              <a:ext uri="{FF2B5EF4-FFF2-40B4-BE49-F238E27FC236}">
                <a16:creationId xmlns:a16="http://schemas.microsoft.com/office/drawing/2014/main" id="{0724A5F7-39D0-4BEC-9C2A-E1EF555D8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142" y="1357859"/>
            <a:ext cx="3241645" cy="4384134"/>
          </a:xfrm>
          <a:prstGeom prst="rect">
            <a:avLst/>
          </a:prstGeom>
        </p:spPr>
      </p:pic>
      <p:pic>
        <p:nvPicPr>
          <p:cNvPr id="6" name="Picture 5" descr="A poster of strawberries on a wall&#10;&#10;Description automatically generated">
            <a:extLst>
              <a:ext uri="{FF2B5EF4-FFF2-40B4-BE49-F238E27FC236}">
                <a16:creationId xmlns:a16="http://schemas.microsoft.com/office/drawing/2014/main" id="{C2AF8F5D-2FDB-1F99-264B-CF8014336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128" y="1357860"/>
            <a:ext cx="3171391" cy="438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6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95140B-9736-47E4-9A7D-ABB32F3AA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51B9DA-B0CC-480A-8EA5-4D5C3E051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052E37A-059E-D2B2-4360-3AE0E8A80437}"/>
              </a:ext>
            </a:extLst>
          </p:cNvPr>
          <p:cNvSpPr txBox="1"/>
          <p:nvPr/>
        </p:nvSpPr>
        <p:spPr>
          <a:xfrm>
            <a:off x="4976028" y="965200"/>
            <a:ext cx="6731659" cy="432964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all" dirty="0">
                <a:latin typeface="+mj-lt"/>
                <a:ea typeface="+mj-ea"/>
                <a:cs typeface="+mj-cs"/>
              </a:rPr>
              <a:t>Kronika </a:t>
            </a:r>
            <a:r>
              <a:rPr lang="en-US" sz="5400" b="1" cap="all" dirty="0" err="1">
                <a:latin typeface="+mj-lt"/>
                <a:ea typeface="+mj-ea"/>
                <a:cs typeface="+mj-cs"/>
              </a:rPr>
              <a:t>Podsumowująca</a:t>
            </a:r>
            <a:r>
              <a:rPr lang="en-US" sz="5400" b="1" cap="all" dirty="0">
                <a:latin typeface="+mj-lt"/>
                <a:ea typeface="+mj-ea"/>
                <a:cs typeface="+mj-cs"/>
              </a:rPr>
              <a:t> </a:t>
            </a:r>
            <a:r>
              <a:rPr lang="en-US" sz="5400" b="1" cap="all" dirty="0" err="1">
                <a:latin typeface="+mj-lt"/>
                <a:ea typeface="+mj-ea"/>
                <a:cs typeface="+mj-cs"/>
              </a:rPr>
              <a:t>Tydzień</a:t>
            </a:r>
            <a:r>
              <a:rPr lang="en-US" sz="5400" b="1" cap="all" dirty="0">
                <a:latin typeface="+mj-lt"/>
                <a:ea typeface="+mj-ea"/>
                <a:cs typeface="+mj-cs"/>
              </a:rPr>
              <a:t> </a:t>
            </a:r>
            <a:r>
              <a:rPr lang="en-US" sz="5400" b="1" cap="all" dirty="0" err="1">
                <a:latin typeface="+mj-lt"/>
                <a:ea typeface="+mj-ea"/>
                <a:cs typeface="+mj-cs"/>
              </a:rPr>
              <a:t>Promocji</a:t>
            </a:r>
            <a:r>
              <a:rPr lang="en-US" sz="5400" b="1" cap="all" dirty="0">
                <a:latin typeface="+mj-lt"/>
                <a:ea typeface="+mj-ea"/>
                <a:cs typeface="+mj-cs"/>
              </a:rPr>
              <a:t> </a:t>
            </a:r>
            <a:r>
              <a:rPr lang="en-US" sz="5400" b="1" cap="all" dirty="0" err="1">
                <a:latin typeface="+mj-lt"/>
                <a:ea typeface="+mj-ea"/>
                <a:cs typeface="+mj-cs"/>
              </a:rPr>
              <a:t>Zdrowia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4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3DAE644-BD2B-BAA4-626A-F948101B4774}"/>
              </a:ext>
            </a:extLst>
          </p:cNvPr>
          <p:cNvSpPr txBox="1"/>
          <p:nvPr/>
        </p:nvSpPr>
        <p:spPr>
          <a:xfrm>
            <a:off x="2028451" y="624030"/>
            <a:ext cx="879378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200" b="1" dirty="0"/>
              <a:t>KRONIKA TYGODNIA PROMOCJI ZDROWIA</a:t>
            </a:r>
          </a:p>
        </p:txBody>
      </p:sp>
      <p:pic>
        <p:nvPicPr>
          <p:cNvPr id="4" name="Picture 3" descr="A drawing of a child with three fruits on her head&#10;&#10;Description automatically generated">
            <a:extLst>
              <a:ext uri="{FF2B5EF4-FFF2-40B4-BE49-F238E27FC236}">
                <a16:creationId xmlns:a16="http://schemas.microsoft.com/office/drawing/2014/main" id="{E55653B1-3F28-30CF-0550-69DE32947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423" y="1378957"/>
            <a:ext cx="6743627" cy="494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3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451DF28-EEEF-D3C5-55FF-A6EE3C00EF68}"/>
              </a:ext>
            </a:extLst>
          </p:cNvPr>
          <p:cNvSpPr txBox="1"/>
          <p:nvPr/>
        </p:nvSpPr>
        <p:spPr>
          <a:xfrm>
            <a:off x="879343" y="771415"/>
            <a:ext cx="1042582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Występ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szkolnego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 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koła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teatralego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  </a:t>
            </a:r>
            <a:endParaRPr lang="pl-PL" dirty="0">
              <a:latin typeface="Century Gothic"/>
              <a:ea typeface="Segoe UI Historic"/>
              <a:cs typeface="Segoe UI Historic"/>
            </a:endParaRPr>
          </a:p>
          <a:p>
            <a:pPr algn="ctr"/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"Księżniczka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na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ziarnku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grochu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"</a:t>
            </a:r>
            <a:endParaRPr lang="pl-PL"/>
          </a:p>
          <a:p>
            <a:pPr algn="ctr"/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-10 .04. 2024 PS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Łańcut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dirty="0" err="1">
                <a:latin typeface="Century Gothic"/>
                <a:ea typeface="Segoe UI Historic"/>
                <a:cs typeface="Segoe UI Historic"/>
              </a:rPr>
              <a:t>stacjonarny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 </a:t>
            </a:r>
          </a:p>
        </p:txBody>
      </p:sp>
      <p:pic>
        <p:nvPicPr>
          <p:cNvPr id="3" name="Obraz 2" descr="Obraz zawierający tort urodzinowy, ściana, Akcesoria imprezowe, w pomieszczeniu&#10;&#10;Opis wygenerowany automatycznie">
            <a:extLst>
              <a:ext uri="{FF2B5EF4-FFF2-40B4-BE49-F238E27FC236}">
                <a16:creationId xmlns:a16="http://schemas.microsoft.com/office/drawing/2014/main" id="{91D80E5F-56EF-1DF7-CE19-99EEB7859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48" y="3429560"/>
            <a:ext cx="5621548" cy="2580896"/>
          </a:xfrm>
          <a:prstGeom prst="rect">
            <a:avLst/>
          </a:prstGeom>
        </p:spPr>
      </p:pic>
      <p:pic>
        <p:nvPicPr>
          <p:cNvPr id="4" name="Obraz 3" descr="Obraz zawierający ubrania, ściana, obuwie, w pomieszczeniu&#10;&#10;Opis wygenerowany automatycznie">
            <a:extLst>
              <a:ext uri="{FF2B5EF4-FFF2-40B4-BE49-F238E27FC236}">
                <a16:creationId xmlns:a16="http://schemas.microsoft.com/office/drawing/2014/main" id="{7C7D47F1-C93C-37A1-5E7B-A57D6C552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301" y="3432853"/>
            <a:ext cx="5578416" cy="258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BFC42F22-65FD-59B0-0904-2B8C035159EC}"/>
              </a:ext>
            </a:extLst>
          </p:cNvPr>
          <p:cNvSpPr txBox="1"/>
          <p:nvPr/>
        </p:nvSpPr>
        <p:spPr>
          <a:xfrm>
            <a:off x="163606" y="634255"/>
            <a:ext cx="1187599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Ciągle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w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uszach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brzmi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 "Sto 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lat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dla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Pracowników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Służby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 </a:t>
            </a:r>
            <a:r>
              <a:rPr lang="en-US" sz="3200" b="1" err="1">
                <a:latin typeface="Century Gothic"/>
                <a:ea typeface="Segoe UI Historic"/>
                <a:cs typeface="Segoe UI Historic"/>
              </a:rPr>
              <a:t>Zdrowia</a:t>
            </a:r>
            <a:r>
              <a:rPr lang="en-US" sz="3200" b="1" dirty="0">
                <a:latin typeface="Century Gothic"/>
                <a:ea typeface="Segoe UI Historic"/>
                <a:cs typeface="Segoe UI Historic"/>
              </a:rPr>
              <a:t>" - 11.04.2024 KRORE</a:t>
            </a:r>
            <a:endParaRPr lang="en-US" sz="3200" b="1" dirty="0">
              <a:latin typeface="Century Gothic"/>
            </a:endParaRPr>
          </a:p>
        </p:txBody>
      </p:sp>
      <p:pic>
        <p:nvPicPr>
          <p:cNvPr id="4" name="Obraz 3" descr="Obraz zawierający ubrania, osoba, obuwie, kwiat&#10;&#10;Opis wygenerowany automatycznie">
            <a:extLst>
              <a:ext uri="{FF2B5EF4-FFF2-40B4-BE49-F238E27FC236}">
                <a16:creationId xmlns:a16="http://schemas.microsoft.com/office/drawing/2014/main" id="{EBBD2199-12C8-1A8A-547F-BB7B15394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1" y="2238115"/>
            <a:ext cx="7530351" cy="3838537"/>
          </a:xfrm>
          <a:prstGeom prst="rect">
            <a:avLst/>
          </a:prstGeom>
        </p:spPr>
      </p:pic>
      <p:pic>
        <p:nvPicPr>
          <p:cNvPr id="5" name="Obraz 4" descr="Obraz zawierający ubrania, osoba, Ludzka twarz, obuwie&#10;&#10;Opis wygenerowany automatycznie">
            <a:extLst>
              <a:ext uri="{FF2B5EF4-FFF2-40B4-BE49-F238E27FC236}">
                <a16:creationId xmlns:a16="http://schemas.microsoft.com/office/drawing/2014/main" id="{F46BADBF-DC91-B362-DDD7-E85FEDD16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244" y="2234452"/>
            <a:ext cx="3086100" cy="383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2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A9608C0-4B70-342A-C1C2-66A7C10637FB}"/>
              </a:ext>
            </a:extLst>
          </p:cNvPr>
          <p:cNvSpPr txBox="1"/>
          <p:nvPr/>
        </p:nvSpPr>
        <p:spPr>
          <a:xfrm>
            <a:off x="2011784" y="395760"/>
            <a:ext cx="703590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b="1" dirty="0"/>
              <a:t>"Dziękujemy"</a:t>
            </a:r>
          </a:p>
          <a:p>
            <a:pPr algn="ctr"/>
            <a:r>
              <a:rPr lang="pl-PL" sz="3200" b="1" dirty="0"/>
              <a:t>-11.04.2024 Szpital Lwowska</a:t>
            </a:r>
          </a:p>
        </p:txBody>
      </p:sp>
      <p:pic>
        <p:nvPicPr>
          <p:cNvPr id="3" name="Obraz 2" descr="Obraz zawierający ubrania, osoba, ściana, Ludzka twarz&#10;&#10;Opis wygenerowany automatycznie">
            <a:extLst>
              <a:ext uri="{FF2B5EF4-FFF2-40B4-BE49-F238E27FC236}">
                <a16:creationId xmlns:a16="http://schemas.microsoft.com/office/drawing/2014/main" id="{11683080-FDD3-35B9-D7C7-AE4F27528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770" y="1592971"/>
            <a:ext cx="3586424" cy="4776158"/>
          </a:xfrm>
          <a:prstGeom prst="rect">
            <a:avLst/>
          </a:prstGeom>
        </p:spPr>
      </p:pic>
      <p:pic>
        <p:nvPicPr>
          <p:cNvPr id="4" name="Obraz 3" descr="Obraz zawierający pojemnik, Prezent, kwiat, Pamiątka z okazji wesela wręczana gościom&#10;&#10;Opis wygenerowany automatycznie">
            <a:extLst>
              <a:ext uri="{FF2B5EF4-FFF2-40B4-BE49-F238E27FC236}">
                <a16:creationId xmlns:a16="http://schemas.microsoft.com/office/drawing/2014/main" id="{5D0BF1A8-40BF-13D5-5297-79EA4F8D9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015" y="1612273"/>
            <a:ext cx="3560552" cy="474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9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95140B-9736-47E4-9A7D-ABB32F3AA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51B9DA-B0CC-480A-8EA5-4D5C3E051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976028" y="965200"/>
            <a:ext cx="6170943" cy="43296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b="1"/>
              <a:t>Akcje samorządu Uczniowskiego</a:t>
            </a:r>
            <a:endParaRPr lang="en-US" sz="54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76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 wolnym powietrzu, ubrania, trawa, samochód&#10;&#10;Opis wygenerowany automatycznie">
            <a:extLst>
              <a:ext uri="{FF2B5EF4-FFF2-40B4-BE49-F238E27FC236}">
                <a16:creationId xmlns:a16="http://schemas.microsoft.com/office/drawing/2014/main" id="{B45725FA-F255-468B-BBA2-0EA0AB7B3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90" y="2415283"/>
            <a:ext cx="5262283" cy="389068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B24B1FA-8CEE-7C76-9A39-FF580289C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888" y="2436159"/>
            <a:ext cx="5038165" cy="387947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F043075-5682-FEFA-458A-99F8C4247A48}"/>
              </a:ext>
            </a:extLst>
          </p:cNvPr>
          <p:cNvSpPr txBox="1"/>
          <p:nvPr/>
        </p:nvSpPr>
        <p:spPr>
          <a:xfrm>
            <a:off x="2511955" y="345816"/>
            <a:ext cx="6578972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b="1" dirty="0">
                <a:ea typeface="+mn-lt"/>
                <a:cs typeface="+mn-lt"/>
              </a:rPr>
              <a:t>Z owocami Ci do Twarzy</a:t>
            </a:r>
            <a:endParaRPr lang="pl-PL" sz="3200" b="1"/>
          </a:p>
          <a:p>
            <a:pPr algn="ctr"/>
            <a:r>
              <a:rPr lang="pl-PL" sz="3200" b="1" dirty="0">
                <a:ea typeface="+mn-lt"/>
                <a:cs typeface="+mn-lt"/>
              </a:rPr>
              <a:t>Tydzień Promocji Zdrowia START</a:t>
            </a:r>
            <a:endParaRPr lang="pl-PL" sz="3200" b="1"/>
          </a:p>
          <a:p>
            <a:pPr algn="ctr"/>
            <a:r>
              <a:rPr lang="pl-PL" sz="3200" b="1" dirty="0">
                <a:ea typeface="+mn-lt"/>
                <a:cs typeface="+mn-lt"/>
              </a:rPr>
              <a:t>-08.04.2024 KRORE</a:t>
            </a:r>
            <a:endParaRPr lang="pl-PL" sz="3200" b="1" dirty="0"/>
          </a:p>
          <a:p>
            <a:pPr algn="l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7035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22DDE2-FB2D-421B-B377-F9AD495CE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95140B-9736-47E4-9A7D-ABB32F3AA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51B9DA-B0CC-480A-8EA5-4D5C3E051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976028" y="965200"/>
            <a:ext cx="6170943" cy="43296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400" b="1"/>
              <a:t>Zajęcia promujące zdrowe odżywianie</a:t>
            </a:r>
            <a:endParaRPr lang="en-US" sz="54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7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ara">
  <a:themeElements>
    <a:clrScheme name="Par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Par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Motyw pakietu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2F100840F6F424B8290BC0C79318025" ma:contentTypeVersion="18" ma:contentTypeDescription="Utwórz nowy dokument." ma:contentTypeScope="" ma:versionID="38370a8a6394978c3546e7d683044c98">
  <xsd:schema xmlns:xsd="http://www.w3.org/2001/XMLSchema" xmlns:xs="http://www.w3.org/2001/XMLSchema" xmlns:p="http://schemas.microsoft.com/office/2006/metadata/properties" xmlns:ns2="ab16b433-e30a-4869-8991-fe7b154fff2d" xmlns:ns3="e925c6d4-6d29-433b-9734-921f9f765b27" targetNamespace="http://schemas.microsoft.com/office/2006/metadata/properties" ma:root="true" ma:fieldsID="854d55444fdb4465347936ec6b35ddd1" ns2:_="" ns3:_="">
    <xsd:import namespace="ab16b433-e30a-4869-8991-fe7b154fff2d"/>
    <xsd:import namespace="e925c6d4-6d29-433b-9734-921f9f765b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16b433-e30a-4869-8991-fe7b154fff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i obrazów" ma:readOnly="false" ma:fieldId="{5cf76f15-5ced-4ddc-b409-7134ff3c332f}" ma:taxonomyMulti="true" ma:sspId="37af2ce0-0ba3-4150-a6d9-17dce514dc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25c6d4-6d29-433b-9734-921f9f765b2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6ffde89-f7b7-4879-927d-658cafaa740f}" ma:internalName="TaxCatchAll" ma:showField="CatchAllData" ma:web="e925c6d4-6d29-433b-9734-921f9f765b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b16b433-e30a-4869-8991-fe7b154fff2d">
      <Terms xmlns="http://schemas.microsoft.com/office/infopath/2007/PartnerControls"/>
    </lcf76f155ced4ddcb4097134ff3c332f>
    <TaxCatchAll xmlns="e925c6d4-6d29-433b-9734-921f9f765b2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DD12A7-1945-4A0B-9DAF-FD0FB77EF29F}">
  <ds:schemaRefs>
    <ds:schemaRef ds:uri="ab16b433-e30a-4869-8991-fe7b154fff2d"/>
    <ds:schemaRef ds:uri="e925c6d4-6d29-433b-9734-921f9f765b2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382A831-BA60-44DB-A508-A988F14E6200}">
  <ds:schemaRefs>
    <ds:schemaRef ds:uri="ab16b433-e30a-4869-8991-fe7b154fff2d"/>
    <ds:schemaRef ds:uri="e925c6d4-6d29-433b-9734-921f9f765b27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355D357-BA47-41D0-80A0-975EF3EBE9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TM04033937[[fn=Para]]</Template>
  <Application>Microsoft Office PowerPoint</Application>
  <PresentationFormat>Widescreen</PresentationFormat>
  <Slides>34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Para</vt:lpstr>
      <vt:lpstr>Tydzień Promocji zdrowia</vt:lpstr>
      <vt:lpstr>Dzień pracownika służby zdrowia</vt:lpstr>
      <vt:lpstr>PowerPoint Presentation</vt:lpstr>
      <vt:lpstr>PowerPoint Presentation</vt:lpstr>
      <vt:lpstr>PowerPoint Presentation</vt:lpstr>
      <vt:lpstr>PowerPoint Presentation</vt:lpstr>
      <vt:lpstr>Akcje samorządu Uczniowskiego</vt:lpstr>
      <vt:lpstr>PowerPoint Presentation</vt:lpstr>
      <vt:lpstr>Zajęcia promujące zdrowe odżywianie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Zajęcia promujące zdrowy styl życia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Wystawy, gazetki, dekoracje</vt:lpstr>
      <vt:lpstr>PowerPoint Presentation</vt:lpstr>
      <vt:lpstr>PowerPoint Presentation</vt:lpstr>
      <vt:lpstr>Gazetki, dekoracje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Tydzień Promocji zdrowia</dc:title>
  <dc:creator>48602</dc:creator>
  <cp:revision>628</cp:revision>
  <dcterms:created xsi:type="dcterms:W3CDTF">2024-02-26T19:39:20Z</dcterms:created>
  <dcterms:modified xsi:type="dcterms:W3CDTF">2025-04-25T09:08:24Z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0x010100D2F100840F6F424B8290BC0C79318025</vt:lpwstr>
  </property>
  <property fmtid="{D5CDD505-2E9C-101B-9397-08002B2CF9AE}" pid="3" name="MediaServiceImageTags">
    <vt:lpwstr/>
  </property>
</Properties>
</file>